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The Seasons" charset="1" panose="00000000000000000000"/>
      <p:regular r:id="rId25"/>
    </p:embeddedFont>
    <p:embeddedFont>
      <p:font typeface="IBM Plex Sans" charset="1" panose="020B0503050203000203"/>
      <p:regular r:id="rId26"/>
    </p:embeddedFont>
    <p:embeddedFont>
      <p:font typeface="Garet Italics" charset="1" panose="00000000000000000000"/>
      <p:regular r:id="rId27"/>
    </p:embeddedFont>
    <p:embeddedFont>
      <p:font typeface="The Seasons Bold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2.jpeg" Type="http://schemas.openxmlformats.org/officeDocument/2006/relationships/image"/><Relationship Id="rId4" Target="../media/image16.pn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7.jpeg" Type="http://schemas.openxmlformats.org/officeDocument/2006/relationships/image"/><Relationship Id="rId4" Target="../media/image18.pn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jpe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jpe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8.jpeg" Type="http://schemas.openxmlformats.org/officeDocument/2006/relationships/image"/><Relationship Id="rId4" Target="../media/image21.pn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jpe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jpeg" Type="http://schemas.openxmlformats.org/officeDocument/2006/relationships/image"/><Relationship Id="rId4" Target="../media/image23.pn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jpe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8.jpeg" Type="http://schemas.openxmlformats.org/officeDocument/2006/relationships/image"/><Relationship Id="rId4" Target="../media/image25.pn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0.jpeg" Type="http://schemas.openxmlformats.org/officeDocument/2006/relationships/image"/><Relationship Id="rId4" Target="../media/image11.pn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jpe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jpeg" Type="http://schemas.openxmlformats.org/officeDocument/2006/relationships/image"/><Relationship Id="rId4" Target="../media/image14.png" Type="http://schemas.openxmlformats.org/officeDocument/2006/relationships/image"/><Relationship Id="rId5" Target="../media/image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524583"/>
            <a:ext cx="18288000" cy="3762417"/>
            <a:chOff x="0" y="0"/>
            <a:chExt cx="24384000" cy="50165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6215" r="0" b="22905"/>
            <a:stretch>
              <a:fillRect/>
            </a:stretch>
          </p:blipFill>
          <p:spPr>
            <a:xfrm flipH="false" flipV="false">
              <a:off x="0" y="0"/>
              <a:ext cx="24384000" cy="501655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3351805" y="2186454"/>
            <a:ext cx="11584389" cy="1960266"/>
            <a:chOff x="0" y="0"/>
            <a:chExt cx="15445852" cy="261368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55096" y="-266700"/>
              <a:ext cx="15135660" cy="2117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84"/>
                </a:lnSpc>
              </a:pPr>
              <a:r>
                <a:rPr lang="en-US" sz="9131" spc="730">
                  <a:solidFill>
                    <a:srgbClr val="FFA140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SQL PROJECT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784413"/>
              <a:ext cx="15445852" cy="8292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91"/>
                </a:lnSpc>
              </a:pPr>
              <a:r>
                <a:rPr lang="en-US" sz="3779" spc="3023">
                  <a:solidFill>
                    <a:srgbClr val="FFA14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ON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949529" y="4991847"/>
            <a:ext cx="10986665" cy="620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9"/>
              </a:lnSpc>
            </a:pPr>
            <a:r>
              <a:rPr lang="en-US" sz="3714" spc="330">
                <a:solidFill>
                  <a:srgbClr val="FFA140"/>
                </a:solidFill>
                <a:latin typeface="Garet Italics"/>
                <a:ea typeface="Garet Italics"/>
                <a:cs typeface="Garet Italics"/>
                <a:sym typeface="Garet Italics"/>
              </a:rPr>
              <a:t>PIZZAHUT SALES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912969" cy="5143500"/>
            <a:chOff x="0" y="0"/>
            <a:chExt cx="5217292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021" r="0" b="2021"/>
            <a:stretch>
              <a:fillRect/>
            </a:stretch>
          </p:blipFill>
          <p:spPr>
            <a:xfrm flipH="false" flipV="false">
              <a:off x="0" y="0"/>
              <a:ext cx="5217292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5143500"/>
            <a:ext cx="3912969" cy="5143500"/>
            <a:chOff x="0" y="0"/>
            <a:chExt cx="5217292" cy="6858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35176" t="0" r="35176" b="0"/>
            <a:stretch>
              <a:fillRect/>
            </a:stretch>
          </p:blipFill>
          <p:spPr>
            <a:xfrm flipH="false" flipV="false">
              <a:off x="0" y="0"/>
              <a:ext cx="5217292" cy="685800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5536514" y="2571750"/>
            <a:ext cx="10854475" cy="5671708"/>
          </a:xfrm>
          <a:custGeom>
            <a:avLst/>
            <a:gdLst/>
            <a:ahLst/>
            <a:cxnLst/>
            <a:rect r="r" b="b" t="t" l="l"/>
            <a:pathLst>
              <a:path h="5671708" w="10854475">
                <a:moveTo>
                  <a:pt x="0" y="0"/>
                </a:moveTo>
                <a:lnTo>
                  <a:pt x="10854475" y="0"/>
                </a:lnTo>
                <a:lnTo>
                  <a:pt x="10854475" y="5671708"/>
                </a:lnTo>
                <a:lnTo>
                  <a:pt x="0" y="567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31372" y="70605"/>
            <a:ext cx="13464759" cy="189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sz="5119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List the top 5 most ordered pizza types along with their quantities.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5143500"/>
            <a:ext cx="3912969" cy="5143500"/>
            <a:chOff x="0" y="0"/>
            <a:chExt cx="5217292" cy="685800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24657" t="0" r="24657" b="0"/>
            <a:stretch>
              <a:fillRect/>
            </a:stretch>
          </p:blipFill>
          <p:spPr>
            <a:xfrm flipH="false" flipV="false">
              <a:off x="0" y="0"/>
              <a:ext cx="5217292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56063" y="0"/>
            <a:ext cx="5031937" cy="5143500"/>
            <a:chOff x="0" y="0"/>
            <a:chExt cx="6709250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0937" t="0" r="30937" b="0"/>
            <a:stretch>
              <a:fillRect/>
            </a:stretch>
          </p:blipFill>
          <p:spPr>
            <a:xfrm flipH="false" flipV="false">
              <a:off x="0" y="0"/>
              <a:ext cx="6709250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256063" y="5143500"/>
            <a:ext cx="5031937" cy="5143500"/>
            <a:chOff x="0" y="0"/>
            <a:chExt cx="6709250" cy="6858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7410" t="0" r="17410" b="0"/>
            <a:stretch>
              <a:fillRect/>
            </a:stretch>
          </p:blipFill>
          <p:spPr>
            <a:xfrm flipH="false" flipV="false">
              <a:off x="0" y="0"/>
              <a:ext cx="6709250" cy="685800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214291" y="3155540"/>
            <a:ext cx="10872096" cy="5719597"/>
          </a:xfrm>
          <a:custGeom>
            <a:avLst/>
            <a:gdLst/>
            <a:ahLst/>
            <a:cxnLst/>
            <a:rect r="r" b="b" t="t" l="l"/>
            <a:pathLst>
              <a:path h="5719597" w="10872096">
                <a:moveTo>
                  <a:pt x="0" y="0"/>
                </a:moveTo>
                <a:lnTo>
                  <a:pt x="10872096" y="0"/>
                </a:lnTo>
                <a:lnTo>
                  <a:pt x="10872096" y="5719597"/>
                </a:lnTo>
                <a:lnTo>
                  <a:pt x="0" y="5719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8564" y="454461"/>
            <a:ext cx="12323551" cy="1857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11"/>
              </a:lnSpc>
            </a:pPr>
            <a:r>
              <a:rPr lang="en-US" sz="5007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Join the necessary tables to find the total quantity of each pizza category ordered.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256063" y="0"/>
            <a:ext cx="5031937" cy="5143500"/>
            <a:chOff x="0" y="0"/>
            <a:chExt cx="6709250" cy="685800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17410" t="0" r="17410" b="0"/>
            <a:stretch>
              <a:fillRect/>
            </a:stretch>
          </p:blipFill>
          <p:spPr>
            <a:xfrm flipH="false" flipV="false">
              <a:off x="0" y="0"/>
              <a:ext cx="6709250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93175" y="0"/>
            <a:ext cx="4394825" cy="5143500"/>
            <a:chOff x="0" y="0"/>
            <a:chExt cx="5859766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536" t="0" r="21536" b="0"/>
            <a:stretch>
              <a:fillRect/>
            </a:stretch>
          </p:blipFill>
          <p:spPr>
            <a:xfrm flipH="false" flipV="false">
              <a:off x="0" y="0"/>
              <a:ext cx="5859766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893175" y="5143500"/>
            <a:ext cx="4394825" cy="5143500"/>
            <a:chOff x="0" y="0"/>
            <a:chExt cx="5859766" cy="6858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5088" t="0" r="5088" b="0"/>
            <a:stretch>
              <a:fillRect/>
            </a:stretch>
          </p:blipFill>
          <p:spPr>
            <a:xfrm flipH="false" flipV="false">
              <a:off x="0" y="0"/>
              <a:ext cx="5859766" cy="685800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773517" y="3262370"/>
            <a:ext cx="9603198" cy="4452880"/>
          </a:xfrm>
          <a:custGeom>
            <a:avLst/>
            <a:gdLst/>
            <a:ahLst/>
            <a:cxnLst/>
            <a:rect r="r" b="b" t="t" l="l"/>
            <a:pathLst>
              <a:path h="4452880" w="9603198">
                <a:moveTo>
                  <a:pt x="0" y="0"/>
                </a:moveTo>
                <a:lnTo>
                  <a:pt x="9603198" y="0"/>
                </a:lnTo>
                <a:lnTo>
                  <a:pt x="9603198" y="4452880"/>
                </a:lnTo>
                <a:lnTo>
                  <a:pt x="0" y="4452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58309" y="167343"/>
            <a:ext cx="6433615" cy="136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8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41844" y="347583"/>
            <a:ext cx="12994881" cy="189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63"/>
              </a:lnSpc>
            </a:pPr>
            <a:r>
              <a:rPr lang="en-US" sz="5109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Determine the distribution of orders by hour of the day.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93175" y="0"/>
            <a:ext cx="4394825" cy="5143500"/>
            <a:chOff x="0" y="0"/>
            <a:chExt cx="5859766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536" t="0" r="21536" b="0"/>
            <a:stretch>
              <a:fillRect/>
            </a:stretch>
          </p:blipFill>
          <p:spPr>
            <a:xfrm flipH="false" flipV="false">
              <a:off x="0" y="0"/>
              <a:ext cx="5859766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893175" y="5143500"/>
            <a:ext cx="4394825" cy="5143500"/>
            <a:chOff x="0" y="0"/>
            <a:chExt cx="5859766" cy="6858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5088" t="0" r="5088" b="0"/>
            <a:stretch>
              <a:fillRect/>
            </a:stretch>
          </p:blipFill>
          <p:spPr>
            <a:xfrm flipH="false" flipV="false">
              <a:off x="0" y="0"/>
              <a:ext cx="5859766" cy="685800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3052416" y="3555017"/>
            <a:ext cx="7973736" cy="4853578"/>
          </a:xfrm>
          <a:custGeom>
            <a:avLst/>
            <a:gdLst/>
            <a:ahLst/>
            <a:cxnLst/>
            <a:rect r="r" b="b" t="t" l="l"/>
            <a:pathLst>
              <a:path h="4853578" w="7973736">
                <a:moveTo>
                  <a:pt x="0" y="0"/>
                </a:moveTo>
                <a:lnTo>
                  <a:pt x="7973736" y="0"/>
                </a:lnTo>
                <a:lnTo>
                  <a:pt x="7973736" y="4853578"/>
                </a:lnTo>
                <a:lnTo>
                  <a:pt x="0" y="4853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58309" y="167343"/>
            <a:ext cx="6433615" cy="136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8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41844" y="347583"/>
            <a:ext cx="12994881" cy="189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63"/>
              </a:lnSpc>
            </a:pPr>
            <a:r>
              <a:rPr lang="en-US" sz="5109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Join relevant tables to find the category-wise distribution of pizzas.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93175" y="0"/>
            <a:ext cx="4394825" cy="5143500"/>
            <a:chOff x="0" y="0"/>
            <a:chExt cx="5859766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3351" t="0" r="33351" b="0"/>
            <a:stretch>
              <a:fillRect/>
            </a:stretch>
          </p:blipFill>
          <p:spPr>
            <a:xfrm flipH="false" flipV="false">
              <a:off x="0" y="0"/>
              <a:ext cx="5859766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893175" y="5143500"/>
            <a:ext cx="4394825" cy="5143500"/>
            <a:chOff x="0" y="0"/>
            <a:chExt cx="5859766" cy="6858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5088" t="0" r="5088" b="0"/>
            <a:stretch>
              <a:fillRect/>
            </a:stretch>
          </p:blipFill>
          <p:spPr>
            <a:xfrm flipH="false" flipV="false">
              <a:off x="0" y="0"/>
              <a:ext cx="5859766" cy="685800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556316" y="3613152"/>
            <a:ext cx="10965936" cy="4603179"/>
          </a:xfrm>
          <a:custGeom>
            <a:avLst/>
            <a:gdLst/>
            <a:ahLst/>
            <a:cxnLst/>
            <a:rect r="r" b="b" t="t" l="l"/>
            <a:pathLst>
              <a:path h="4603179" w="10965936">
                <a:moveTo>
                  <a:pt x="0" y="0"/>
                </a:moveTo>
                <a:lnTo>
                  <a:pt x="10965936" y="0"/>
                </a:lnTo>
                <a:lnTo>
                  <a:pt x="10965936" y="4603179"/>
                </a:lnTo>
                <a:lnTo>
                  <a:pt x="0" y="4603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58309" y="167343"/>
            <a:ext cx="6433615" cy="136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8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41844" y="347583"/>
            <a:ext cx="12994881" cy="189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63"/>
              </a:lnSpc>
            </a:pPr>
            <a:r>
              <a:rPr lang="en-US" sz="5109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 the orders by date and calculate the average number of pizzas ordered per day.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893175" y="68229"/>
            <a:ext cx="4394825" cy="5276464"/>
            <a:chOff x="0" y="0"/>
            <a:chExt cx="5859766" cy="7035285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22253" t="0" r="22253" b="0"/>
            <a:stretch>
              <a:fillRect/>
            </a:stretch>
          </p:blipFill>
          <p:spPr>
            <a:xfrm flipH="false" flipV="false">
              <a:off x="0" y="0"/>
              <a:ext cx="5859766" cy="70352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93175" y="0"/>
            <a:ext cx="4394825" cy="5143500"/>
            <a:chOff x="0" y="0"/>
            <a:chExt cx="5859766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536" t="0" r="21536" b="0"/>
            <a:stretch>
              <a:fillRect/>
            </a:stretch>
          </p:blipFill>
          <p:spPr>
            <a:xfrm flipH="false" flipV="false">
              <a:off x="0" y="0"/>
              <a:ext cx="5859766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893175" y="5143500"/>
            <a:ext cx="4394825" cy="5143500"/>
            <a:chOff x="0" y="0"/>
            <a:chExt cx="5859766" cy="6858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5088" t="0" r="5088" b="0"/>
            <a:stretch>
              <a:fillRect/>
            </a:stretch>
          </p:blipFill>
          <p:spPr>
            <a:xfrm flipH="false" flipV="false">
              <a:off x="0" y="0"/>
              <a:ext cx="5859766" cy="685800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2218362" y="3294909"/>
            <a:ext cx="9641845" cy="5440860"/>
          </a:xfrm>
          <a:custGeom>
            <a:avLst/>
            <a:gdLst/>
            <a:ahLst/>
            <a:cxnLst/>
            <a:rect r="r" b="b" t="t" l="l"/>
            <a:pathLst>
              <a:path h="5440860" w="9641845">
                <a:moveTo>
                  <a:pt x="0" y="0"/>
                </a:moveTo>
                <a:lnTo>
                  <a:pt x="9641845" y="0"/>
                </a:lnTo>
                <a:lnTo>
                  <a:pt x="9641845" y="5440859"/>
                </a:lnTo>
                <a:lnTo>
                  <a:pt x="0" y="5440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58309" y="167343"/>
            <a:ext cx="6433615" cy="136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8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41844" y="347583"/>
            <a:ext cx="12994881" cy="189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63"/>
              </a:lnSpc>
            </a:pPr>
            <a:r>
              <a:rPr lang="en-US" sz="5109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Determine the top 3 most ordered pizza types based on revenue.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93175" y="0"/>
            <a:ext cx="4394825" cy="5143500"/>
            <a:chOff x="0" y="0"/>
            <a:chExt cx="5859766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536" t="0" r="21536" b="0"/>
            <a:stretch>
              <a:fillRect/>
            </a:stretch>
          </p:blipFill>
          <p:spPr>
            <a:xfrm flipH="false" flipV="false">
              <a:off x="0" y="0"/>
              <a:ext cx="5859766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893175" y="5143500"/>
            <a:ext cx="4394825" cy="5143500"/>
            <a:chOff x="0" y="0"/>
            <a:chExt cx="5859766" cy="6858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33351" t="0" r="33351" b="0"/>
            <a:stretch>
              <a:fillRect/>
            </a:stretch>
          </p:blipFill>
          <p:spPr>
            <a:xfrm flipH="false" flipV="false">
              <a:off x="0" y="0"/>
              <a:ext cx="5859766" cy="685800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2304216" y="3097689"/>
            <a:ext cx="8541800" cy="5902363"/>
          </a:xfrm>
          <a:custGeom>
            <a:avLst/>
            <a:gdLst/>
            <a:ahLst/>
            <a:cxnLst/>
            <a:rect r="r" b="b" t="t" l="l"/>
            <a:pathLst>
              <a:path h="5902363" w="8541800">
                <a:moveTo>
                  <a:pt x="0" y="0"/>
                </a:moveTo>
                <a:lnTo>
                  <a:pt x="8541800" y="0"/>
                </a:lnTo>
                <a:lnTo>
                  <a:pt x="8541800" y="5902363"/>
                </a:lnTo>
                <a:lnTo>
                  <a:pt x="0" y="5902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58309" y="167343"/>
            <a:ext cx="6433615" cy="136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8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41844" y="347583"/>
            <a:ext cx="12994881" cy="189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63"/>
              </a:lnSpc>
            </a:pPr>
            <a:r>
              <a:rPr lang="en-US" sz="5109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Calculate the percentage contribution of each pizza type to total revenue.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893175" y="5143500"/>
            <a:ext cx="4394825" cy="5143500"/>
            <a:chOff x="0" y="0"/>
            <a:chExt cx="5859766" cy="685800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21536" t="0" r="21536" b="0"/>
            <a:stretch>
              <a:fillRect/>
            </a:stretch>
          </p:blipFill>
          <p:spPr>
            <a:xfrm flipH="false" flipV="false">
              <a:off x="0" y="0"/>
              <a:ext cx="5859766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93175" y="0"/>
            <a:ext cx="4394825" cy="5143500"/>
            <a:chOff x="0" y="0"/>
            <a:chExt cx="5859766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536" t="0" r="21536" b="0"/>
            <a:stretch>
              <a:fillRect/>
            </a:stretch>
          </p:blipFill>
          <p:spPr>
            <a:xfrm flipH="false" flipV="false">
              <a:off x="0" y="0"/>
              <a:ext cx="5859766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893175" y="5143500"/>
            <a:ext cx="4394825" cy="5143500"/>
            <a:chOff x="0" y="0"/>
            <a:chExt cx="5859766" cy="6858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5088" t="0" r="5088" b="0"/>
            <a:stretch>
              <a:fillRect/>
            </a:stretch>
          </p:blipFill>
          <p:spPr>
            <a:xfrm flipH="false" flipV="false">
              <a:off x="0" y="0"/>
              <a:ext cx="5859766" cy="685800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578770" y="3554099"/>
            <a:ext cx="10921029" cy="4161151"/>
          </a:xfrm>
          <a:custGeom>
            <a:avLst/>
            <a:gdLst/>
            <a:ahLst/>
            <a:cxnLst/>
            <a:rect r="r" b="b" t="t" l="l"/>
            <a:pathLst>
              <a:path h="4161151" w="10921029">
                <a:moveTo>
                  <a:pt x="0" y="0"/>
                </a:moveTo>
                <a:lnTo>
                  <a:pt x="10921028" y="0"/>
                </a:lnTo>
                <a:lnTo>
                  <a:pt x="10921028" y="4161151"/>
                </a:lnTo>
                <a:lnTo>
                  <a:pt x="0" y="4161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58309" y="167343"/>
            <a:ext cx="6433615" cy="136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8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41844" y="347583"/>
            <a:ext cx="12994881" cy="189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63"/>
              </a:lnSpc>
            </a:pPr>
            <a:r>
              <a:rPr lang="en-US" sz="5109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Analyze the cumulative revenue generated over time.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93175" y="0"/>
            <a:ext cx="4394825" cy="5143500"/>
            <a:chOff x="0" y="0"/>
            <a:chExt cx="5859766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3351" t="0" r="33351" b="0"/>
            <a:stretch>
              <a:fillRect/>
            </a:stretch>
          </p:blipFill>
          <p:spPr>
            <a:xfrm flipH="false" flipV="false">
              <a:off x="0" y="0"/>
              <a:ext cx="5859766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893175" y="5143500"/>
            <a:ext cx="4394825" cy="5143500"/>
            <a:chOff x="0" y="0"/>
            <a:chExt cx="5859766" cy="6858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5088" t="0" r="5088" b="0"/>
            <a:stretch>
              <a:fillRect/>
            </a:stretch>
          </p:blipFill>
          <p:spPr>
            <a:xfrm flipH="false" flipV="false">
              <a:off x="0" y="0"/>
              <a:ext cx="5859766" cy="685800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478867" y="3708815"/>
            <a:ext cx="11120833" cy="5216627"/>
          </a:xfrm>
          <a:custGeom>
            <a:avLst/>
            <a:gdLst/>
            <a:ahLst/>
            <a:cxnLst/>
            <a:rect r="r" b="b" t="t" l="l"/>
            <a:pathLst>
              <a:path h="5216627" w="11120833">
                <a:moveTo>
                  <a:pt x="0" y="0"/>
                </a:moveTo>
                <a:lnTo>
                  <a:pt x="11120834" y="0"/>
                </a:lnTo>
                <a:lnTo>
                  <a:pt x="11120834" y="5216627"/>
                </a:lnTo>
                <a:lnTo>
                  <a:pt x="0" y="5216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58309" y="167343"/>
            <a:ext cx="6433615" cy="136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8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41844" y="347583"/>
            <a:ext cx="12994881" cy="286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63"/>
              </a:lnSpc>
            </a:pPr>
            <a:r>
              <a:rPr lang="en-US" sz="5109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Determine the top 3 most ordered pizza types based on revenue for each pizza category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893175" y="0"/>
            <a:ext cx="4394825" cy="5143500"/>
            <a:chOff x="0" y="0"/>
            <a:chExt cx="5859766" cy="685800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21536" t="0" r="21536" b="0"/>
            <a:stretch>
              <a:fillRect/>
            </a:stretch>
          </p:blipFill>
          <p:spPr>
            <a:xfrm flipH="false" flipV="false">
              <a:off x="0" y="0"/>
              <a:ext cx="5859766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524583"/>
            <a:ext cx="18288000" cy="3762417"/>
            <a:chOff x="0" y="0"/>
            <a:chExt cx="24384000" cy="50165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589" r="0" b="34589"/>
            <a:stretch>
              <a:fillRect/>
            </a:stretch>
          </p:blipFill>
          <p:spPr>
            <a:xfrm flipH="false" flipV="false">
              <a:off x="0" y="0"/>
              <a:ext cx="24384000" cy="5016556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2042022" y="3650386"/>
            <a:ext cx="14203955" cy="215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11"/>
              </a:lnSpc>
            </a:pPr>
            <a:r>
              <a:rPr lang="en-US" sz="12854" spc="128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512445" cy="10287000"/>
            <a:chOff x="0" y="0"/>
            <a:chExt cx="1001659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5770" t="0" r="35770" b="0"/>
            <a:stretch>
              <a:fillRect/>
            </a:stretch>
          </p:blipFill>
          <p:spPr>
            <a:xfrm flipH="false" flipV="false">
              <a:off x="0" y="0"/>
              <a:ext cx="10016593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9326332" y="3663234"/>
            <a:ext cx="5901231" cy="159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49"/>
              </a:lnSpc>
              <a:spcBef>
                <a:spcPct val="0"/>
              </a:spcBef>
            </a:pPr>
            <a:r>
              <a:rPr lang="en-US" sz="8607" spc="86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ABOUT 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26332" y="5495260"/>
            <a:ext cx="7209205" cy="225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0"/>
              </a:lnSpc>
            </a:pPr>
          </a:p>
          <a:p>
            <a:pPr algn="just">
              <a:lnSpc>
                <a:spcPts val="4500"/>
              </a:lnSpc>
            </a:pPr>
            <a:r>
              <a:rPr lang="en-US" sz="300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Hello , my name is riya sengar and in this project i have utilised sql query to solve questions that was related to pizza sales.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7512445" cy="10287000"/>
            <a:chOff x="0" y="0"/>
            <a:chExt cx="10016593" cy="13716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25626" t="0" r="25626" b="0"/>
            <a:stretch>
              <a:fillRect/>
            </a:stretch>
          </p:blipFill>
          <p:spPr>
            <a:xfrm flipH="false" flipV="false">
              <a:off x="0" y="0"/>
              <a:ext cx="10016593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07477" y="0"/>
            <a:ext cx="4780523" cy="10287000"/>
            <a:chOff x="0" y="0"/>
            <a:chExt cx="637403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0945" t="0" r="40945" b="0"/>
            <a:stretch>
              <a:fillRect/>
            </a:stretch>
          </p:blipFill>
          <p:spPr>
            <a:xfrm flipH="false" flipV="false">
              <a:off x="0" y="0"/>
              <a:ext cx="6374031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2410201" y="2456746"/>
            <a:ext cx="8413458" cy="6801554"/>
          </a:xfrm>
          <a:custGeom>
            <a:avLst/>
            <a:gdLst/>
            <a:ahLst/>
            <a:cxnLst/>
            <a:rect r="r" b="b" t="t" l="l"/>
            <a:pathLst>
              <a:path h="6801554" w="8413458">
                <a:moveTo>
                  <a:pt x="0" y="0"/>
                </a:moveTo>
                <a:lnTo>
                  <a:pt x="8413457" y="0"/>
                </a:lnTo>
                <a:lnTo>
                  <a:pt x="8413457" y="6801554"/>
                </a:lnTo>
                <a:lnTo>
                  <a:pt x="0" y="680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5" t="-1260" r="-105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90044" y="306750"/>
            <a:ext cx="6433615" cy="138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84"/>
              </a:lnSpc>
            </a:pPr>
            <a:r>
              <a:rPr lang="en-US" sz="8607" spc="86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SCHEMA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507477" y="-115004"/>
            <a:ext cx="4780523" cy="10402004"/>
            <a:chOff x="0" y="0"/>
            <a:chExt cx="6374031" cy="13869338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34690" t="0" r="34690" b="0"/>
            <a:stretch>
              <a:fillRect/>
            </a:stretch>
          </p:blipFill>
          <p:spPr>
            <a:xfrm flipH="false" flipV="false">
              <a:off x="0" y="0"/>
              <a:ext cx="6374031" cy="138693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81026" cy="10287000"/>
            <a:chOff x="0" y="0"/>
            <a:chExt cx="8508035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7913" t="0" r="37913" b="0"/>
            <a:stretch>
              <a:fillRect/>
            </a:stretch>
          </p:blipFill>
          <p:spPr>
            <a:xfrm flipH="false" flipV="false">
              <a:off x="0" y="0"/>
              <a:ext cx="8508035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7861445" y="306750"/>
            <a:ext cx="9039494" cy="138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84"/>
              </a:lnSpc>
            </a:pPr>
            <a:r>
              <a:rPr lang="en-US" sz="8607" spc="86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QUESTIONS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94403" y="2063784"/>
            <a:ext cx="11404435" cy="745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7"/>
              </a:lnSpc>
            </a:pPr>
            <a:r>
              <a:rPr lang="en-US" sz="217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Basic:</a:t>
            </a:r>
          </a:p>
          <a:p>
            <a:pPr algn="just">
              <a:lnSpc>
                <a:spcPts val="3267"/>
              </a:lnSpc>
            </a:pPr>
            <a:r>
              <a:rPr lang="en-US" sz="217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Retrieve the total number of orders placed.</a:t>
            </a:r>
          </a:p>
          <a:p>
            <a:pPr algn="just">
              <a:lnSpc>
                <a:spcPts val="3267"/>
              </a:lnSpc>
            </a:pPr>
            <a:r>
              <a:rPr lang="en-US" sz="217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Calculate the total revenue generated from pizza sales.</a:t>
            </a:r>
          </a:p>
          <a:p>
            <a:pPr algn="just">
              <a:lnSpc>
                <a:spcPts val="3267"/>
              </a:lnSpc>
            </a:pPr>
            <a:r>
              <a:rPr lang="en-US" sz="217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Identify the highest-priced pizza.</a:t>
            </a:r>
          </a:p>
          <a:p>
            <a:pPr algn="just">
              <a:lnSpc>
                <a:spcPts val="3267"/>
              </a:lnSpc>
            </a:pPr>
            <a:r>
              <a:rPr lang="en-US" sz="217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Identify the most common pizza size ordered.</a:t>
            </a:r>
          </a:p>
          <a:p>
            <a:pPr algn="just">
              <a:lnSpc>
                <a:spcPts val="3267"/>
              </a:lnSpc>
            </a:pPr>
            <a:r>
              <a:rPr lang="en-US" sz="217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List the top 5 most ordered pizza types along with their quantities.</a:t>
            </a:r>
          </a:p>
          <a:p>
            <a:pPr algn="just">
              <a:lnSpc>
                <a:spcPts val="3267"/>
              </a:lnSpc>
            </a:pPr>
          </a:p>
          <a:p>
            <a:pPr algn="just">
              <a:lnSpc>
                <a:spcPts val="3267"/>
              </a:lnSpc>
            </a:pPr>
            <a:r>
              <a:rPr lang="en-US" sz="217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Intermediate:</a:t>
            </a:r>
          </a:p>
          <a:p>
            <a:pPr algn="just">
              <a:lnSpc>
                <a:spcPts val="3267"/>
              </a:lnSpc>
            </a:pPr>
            <a:r>
              <a:rPr lang="en-US" sz="217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Join the necessary tables to find the total quantity of each pizza category ordered.</a:t>
            </a:r>
          </a:p>
          <a:p>
            <a:pPr algn="just">
              <a:lnSpc>
                <a:spcPts val="3267"/>
              </a:lnSpc>
            </a:pPr>
            <a:r>
              <a:rPr lang="en-US" sz="217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Determine the distribution of orders by hour of the day.</a:t>
            </a:r>
          </a:p>
          <a:p>
            <a:pPr algn="just">
              <a:lnSpc>
                <a:spcPts val="3267"/>
              </a:lnSpc>
            </a:pPr>
            <a:r>
              <a:rPr lang="en-US" sz="217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Join relevant tables to find the category-wise distribution of pizzas.</a:t>
            </a:r>
          </a:p>
          <a:p>
            <a:pPr algn="just">
              <a:lnSpc>
                <a:spcPts val="3267"/>
              </a:lnSpc>
            </a:pPr>
            <a:r>
              <a:rPr lang="en-US" sz="217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 the orders by date and calculate the average number of pizzas ordered per day.</a:t>
            </a:r>
          </a:p>
          <a:p>
            <a:pPr algn="just">
              <a:lnSpc>
                <a:spcPts val="3267"/>
              </a:lnSpc>
            </a:pPr>
            <a:r>
              <a:rPr lang="en-US" sz="217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Determine the top 3 most ordered pizza types based on revenue.</a:t>
            </a:r>
          </a:p>
          <a:p>
            <a:pPr algn="just">
              <a:lnSpc>
                <a:spcPts val="3267"/>
              </a:lnSpc>
            </a:pPr>
          </a:p>
          <a:p>
            <a:pPr algn="just">
              <a:lnSpc>
                <a:spcPts val="3267"/>
              </a:lnSpc>
            </a:pPr>
            <a:r>
              <a:rPr lang="en-US" sz="217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Advanced:</a:t>
            </a:r>
          </a:p>
          <a:p>
            <a:pPr algn="just">
              <a:lnSpc>
                <a:spcPts val="3267"/>
              </a:lnSpc>
            </a:pPr>
            <a:r>
              <a:rPr lang="en-US" sz="217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Calculate the percentage contribution of each pizza type to total revenue.</a:t>
            </a:r>
          </a:p>
          <a:p>
            <a:pPr algn="just">
              <a:lnSpc>
                <a:spcPts val="3267"/>
              </a:lnSpc>
            </a:pPr>
            <a:r>
              <a:rPr lang="en-US" sz="217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Analyze the cumulative revenue generated over time.</a:t>
            </a:r>
          </a:p>
          <a:p>
            <a:pPr algn="just">
              <a:lnSpc>
                <a:spcPts val="3267"/>
              </a:lnSpc>
            </a:pPr>
            <a:r>
              <a:rPr lang="en-US" sz="2178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Determine the top 3 most ordered pizza types based on revenue for each pizza category.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68229"/>
            <a:ext cx="6381026" cy="5075271"/>
            <a:chOff x="0" y="0"/>
            <a:chExt cx="8508035" cy="676702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8116" t="0" r="8116" b="0"/>
            <a:stretch>
              <a:fillRect/>
            </a:stretch>
          </p:blipFill>
          <p:spPr>
            <a:xfrm flipH="false" flipV="false">
              <a:off x="0" y="0"/>
              <a:ext cx="8508035" cy="6767027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0" y="5143500"/>
            <a:ext cx="6381026" cy="5143500"/>
            <a:chOff x="0" y="0"/>
            <a:chExt cx="8508035" cy="685800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8672" t="0" r="8672" b="0"/>
            <a:stretch>
              <a:fillRect/>
            </a:stretch>
          </p:blipFill>
          <p:spPr>
            <a:xfrm flipH="false" flipV="false">
              <a:off x="0" y="0"/>
              <a:ext cx="8508035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762417"/>
            <a:chOff x="0" y="0"/>
            <a:chExt cx="24384000" cy="501655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4560" r="0" b="34560"/>
            <a:stretch>
              <a:fillRect/>
            </a:stretch>
          </p:blipFill>
          <p:spPr>
            <a:xfrm flipH="false" flipV="false">
              <a:off x="0" y="0"/>
              <a:ext cx="24384000" cy="5016556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461415" y="4706933"/>
            <a:ext cx="11365171" cy="2777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84"/>
              </a:lnSpc>
            </a:pPr>
            <a:r>
              <a:rPr lang="en-US" sz="8607" spc="86">
                <a:solidFill>
                  <a:srgbClr val="FFA14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HOW WE MAKE DELICIOUS FOOD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13597" y="7833462"/>
            <a:ext cx="10860807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have a lot of talented professional chefs to explore all ingredients for delicious food.</a:t>
            </a:r>
            <a:r>
              <a:rPr lang="en-US" sz="3000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93175" y="0"/>
            <a:ext cx="4394825" cy="5143500"/>
            <a:chOff x="0" y="0"/>
            <a:chExt cx="5859766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536" t="0" r="21536" b="0"/>
            <a:stretch>
              <a:fillRect/>
            </a:stretch>
          </p:blipFill>
          <p:spPr>
            <a:xfrm flipH="false" flipV="false">
              <a:off x="0" y="0"/>
              <a:ext cx="5859766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893175" y="5143500"/>
            <a:ext cx="4394825" cy="5143500"/>
            <a:chOff x="0" y="0"/>
            <a:chExt cx="5859766" cy="6858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5088" t="0" r="5088" b="0"/>
            <a:stretch>
              <a:fillRect/>
            </a:stretch>
          </p:blipFill>
          <p:spPr>
            <a:xfrm flipH="false" flipV="false">
              <a:off x="0" y="0"/>
              <a:ext cx="5859766" cy="685800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2086321" y="2801040"/>
            <a:ext cx="9905927" cy="4684921"/>
          </a:xfrm>
          <a:custGeom>
            <a:avLst/>
            <a:gdLst/>
            <a:ahLst/>
            <a:cxnLst/>
            <a:rect r="r" b="b" t="t" l="l"/>
            <a:pathLst>
              <a:path h="4684921" w="9905927">
                <a:moveTo>
                  <a:pt x="0" y="0"/>
                </a:moveTo>
                <a:lnTo>
                  <a:pt x="9905927" y="0"/>
                </a:lnTo>
                <a:lnTo>
                  <a:pt x="9905927" y="4684920"/>
                </a:lnTo>
                <a:lnTo>
                  <a:pt x="0" y="4684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58309" y="167343"/>
            <a:ext cx="6433615" cy="136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8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41844" y="347583"/>
            <a:ext cx="12994881" cy="92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63"/>
              </a:lnSpc>
            </a:pPr>
            <a:r>
              <a:rPr lang="en-US" sz="5109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 Retrieve the total number of orders placed.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114163" cy="5143500"/>
            <a:chOff x="0" y="0"/>
            <a:chExt cx="5485550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4414" t="0" r="34414" b="0"/>
            <a:stretch>
              <a:fillRect/>
            </a:stretch>
          </p:blipFill>
          <p:spPr>
            <a:xfrm flipH="false" flipV="false">
              <a:off x="0" y="0"/>
              <a:ext cx="5485550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5143500"/>
            <a:ext cx="4114163" cy="5143500"/>
            <a:chOff x="0" y="0"/>
            <a:chExt cx="5485550" cy="6858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7" t="0" r="7" b="0"/>
            <a:stretch>
              <a:fillRect/>
            </a:stretch>
          </p:blipFill>
          <p:spPr>
            <a:xfrm flipH="false" flipV="false">
              <a:off x="0" y="0"/>
              <a:ext cx="5485550" cy="685800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5049909" y="3378972"/>
            <a:ext cx="11938089" cy="4336278"/>
          </a:xfrm>
          <a:custGeom>
            <a:avLst/>
            <a:gdLst/>
            <a:ahLst/>
            <a:cxnLst/>
            <a:rect r="r" b="b" t="t" l="l"/>
            <a:pathLst>
              <a:path h="4336278" w="11938089">
                <a:moveTo>
                  <a:pt x="0" y="0"/>
                </a:moveTo>
                <a:lnTo>
                  <a:pt x="11938089" y="0"/>
                </a:lnTo>
                <a:lnTo>
                  <a:pt x="11938089" y="4336278"/>
                </a:lnTo>
                <a:lnTo>
                  <a:pt x="0" y="4336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7" r="-327" b="-981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10033" y="418593"/>
            <a:ext cx="12951969" cy="1890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87"/>
              </a:lnSpc>
            </a:pPr>
            <a:r>
              <a:rPr lang="en-US" sz="5125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Calculate the total revenue generated from pizza sales.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68229"/>
            <a:ext cx="4114163" cy="5075271"/>
            <a:chOff x="0" y="0"/>
            <a:chExt cx="5485550" cy="676702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22995" t="0" r="22995" b="0"/>
            <a:stretch>
              <a:fillRect/>
            </a:stretch>
          </p:blipFill>
          <p:spPr>
            <a:xfrm flipH="false" flipV="false">
              <a:off x="0" y="0"/>
              <a:ext cx="5485550" cy="67670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93175" y="0"/>
            <a:ext cx="4394825" cy="5143500"/>
            <a:chOff x="0" y="0"/>
            <a:chExt cx="5859766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536" t="0" r="21536" b="0"/>
            <a:stretch>
              <a:fillRect/>
            </a:stretch>
          </p:blipFill>
          <p:spPr>
            <a:xfrm flipH="false" flipV="false">
              <a:off x="0" y="0"/>
              <a:ext cx="5859766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893175" y="5143500"/>
            <a:ext cx="4394825" cy="5143500"/>
            <a:chOff x="0" y="0"/>
            <a:chExt cx="5859766" cy="6858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5088" t="0" r="5088" b="0"/>
            <a:stretch>
              <a:fillRect/>
            </a:stretch>
          </p:blipFill>
          <p:spPr>
            <a:xfrm flipH="false" flipV="false">
              <a:off x="0" y="0"/>
              <a:ext cx="5859766" cy="685800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121562" y="2853167"/>
            <a:ext cx="10907109" cy="4580665"/>
          </a:xfrm>
          <a:custGeom>
            <a:avLst/>
            <a:gdLst/>
            <a:ahLst/>
            <a:cxnLst/>
            <a:rect r="r" b="b" t="t" l="l"/>
            <a:pathLst>
              <a:path h="4580665" w="10907109">
                <a:moveTo>
                  <a:pt x="0" y="0"/>
                </a:moveTo>
                <a:lnTo>
                  <a:pt x="10907108" y="0"/>
                </a:lnTo>
                <a:lnTo>
                  <a:pt x="10907108" y="4580666"/>
                </a:lnTo>
                <a:lnTo>
                  <a:pt x="0" y="4580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58309" y="167343"/>
            <a:ext cx="6433615" cy="136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8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41844" y="347583"/>
            <a:ext cx="12994881" cy="92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63"/>
              </a:lnSpc>
            </a:pPr>
            <a:r>
              <a:rPr lang="en-US" sz="5109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Identify the highest-priced pizza.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0A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94965" y="0"/>
            <a:ext cx="4093035" cy="5143500"/>
            <a:chOff x="0" y="0"/>
            <a:chExt cx="5457379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3490" t="0" r="23490" b="0"/>
            <a:stretch>
              <a:fillRect/>
            </a:stretch>
          </p:blipFill>
          <p:spPr>
            <a:xfrm flipH="false" flipV="false">
              <a:off x="0" y="0"/>
              <a:ext cx="5457379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4194965" y="5143500"/>
            <a:ext cx="4093035" cy="5143500"/>
            <a:chOff x="0" y="0"/>
            <a:chExt cx="5457379" cy="6858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34494" t="0" r="34494" b="0"/>
            <a:stretch>
              <a:fillRect/>
            </a:stretch>
          </p:blipFill>
          <p:spPr>
            <a:xfrm flipH="false" flipV="false">
              <a:off x="0" y="0"/>
              <a:ext cx="5457379" cy="685800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573747" y="3132852"/>
            <a:ext cx="10801149" cy="5027263"/>
          </a:xfrm>
          <a:custGeom>
            <a:avLst/>
            <a:gdLst/>
            <a:ahLst/>
            <a:cxnLst/>
            <a:rect r="r" b="b" t="t" l="l"/>
            <a:pathLst>
              <a:path h="5027263" w="10801149">
                <a:moveTo>
                  <a:pt x="0" y="0"/>
                </a:moveTo>
                <a:lnTo>
                  <a:pt x="10801150" y="0"/>
                </a:lnTo>
                <a:lnTo>
                  <a:pt x="10801150" y="5027263"/>
                </a:lnTo>
                <a:lnTo>
                  <a:pt x="0" y="50272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4855" y="203014"/>
            <a:ext cx="13258934" cy="190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86"/>
              </a:lnSpc>
            </a:pPr>
            <a:r>
              <a:rPr lang="en-US" sz="5191">
                <a:solidFill>
                  <a:srgbClr val="FFA140"/>
                </a:solidFill>
                <a:latin typeface="IBM Plex Sans"/>
                <a:ea typeface="IBM Plex Sans"/>
                <a:cs typeface="IBM Plex Sans"/>
                <a:sym typeface="IBM Plex Sans"/>
              </a:rPr>
              <a:t>Identify the most common pizza size ordered.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194965" y="5143500"/>
            <a:ext cx="4093035" cy="5143500"/>
            <a:chOff x="0" y="0"/>
            <a:chExt cx="5457379" cy="685800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23490" t="0" r="23490" b="0"/>
            <a:stretch>
              <a:fillRect/>
            </a:stretch>
          </p:blipFill>
          <p:spPr>
            <a:xfrm flipH="false" flipV="false">
              <a:off x="0" y="0"/>
              <a:ext cx="5457379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DAGKD4VIKmA</dc:identifier>
  <dcterms:modified xsi:type="dcterms:W3CDTF">2011-08-01T06:04:30Z</dcterms:modified>
  <cp:revision>1</cp:revision>
  <dc:title>Dark Brown and Orange Italian Food Presentation</dc:title>
</cp:coreProperties>
</file>